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65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78" y="108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4\Marzo\PUG_Marzo%2024%20Datos%20fiderh%202003-202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4\Marzo\PUG_Marzo%2024%20Datos%20fiderh%202003-202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4\Febrero\PUG_Febrero%2024%20Datos%20fiderh%202003-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files\files\O16%20Ofc%20Evaluacion%20Financiamiento\OEF\TRANSPARENCIA%20FOCALIZADA\2024\Febrero\PUG_Febrero%2024%20Datos%20fiderh%202003-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4\Febrero\PUG_Febrero%2024%20Datos%20fiderh%202003-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4\Febrero\PUG_Febrero%2024%20Datos%20fiderh%202003-202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4\Febrero\PUG_Febrero%2024%20Datos%20fiderh%202003-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4\Marzo\PUG_Marzo%2024%20Datos%20fiderh%202003-202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4\Marzo\PUG_Marzo%2024%20Datos%20fiderh%202003-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1748562792799"/>
          <c:y val="0.11976866480342664"/>
          <c:w val="0.82550554297759793"/>
          <c:h val="0.49063564444051327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2005-2023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EC7A-47C8-88A0-81E80643489F}"/>
              </c:ext>
            </c:extLst>
          </c:dPt>
          <c:dPt>
            <c:idx val="1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C7A-47C8-88A0-81E80643489F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4-EC7A-47C8-88A0-81E80643489F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5-EC7A-47C8-88A0-81E80643489F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6-EC7A-47C8-88A0-81E80643489F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7-EC7A-47C8-88A0-81E80643489F}"/>
              </c:ext>
            </c:extLst>
          </c:dPt>
          <c:dPt>
            <c:idx val="1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9-EC7A-47C8-88A0-81E80643489F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EC7A-47C8-88A0-81E80643489F}"/>
              </c:ext>
            </c:extLst>
          </c:dPt>
          <c:cat>
            <c:strRef>
              <c:f>'% VAR 2005-2023 Solicitudes'!$O$4:$Y$4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  <c:pt idx="10">
                  <c:v>META 2024</c:v>
                </c:pt>
              </c:strCache>
            </c:strRef>
          </c:cat>
          <c:val>
            <c:numRef>
              <c:f>'% VAR 2005-2023 Solicitudes'!$O$5:$Y$5</c:f>
              <c:numCache>
                <c:formatCode>_(* #,##0_);_(* \(#,##0\);_(* "-"??_);_(@_)</c:formatCode>
                <c:ptCount val="11"/>
                <c:pt idx="0">
                  <c:v>1484</c:v>
                </c:pt>
                <c:pt idx="1">
                  <c:v>1538</c:v>
                </c:pt>
                <c:pt idx="2">
                  <c:v>1532</c:v>
                </c:pt>
                <c:pt idx="3">
                  <c:v>1450</c:v>
                </c:pt>
                <c:pt idx="4">
                  <c:v>1443</c:v>
                </c:pt>
                <c:pt idx="5">
                  <c:v>968</c:v>
                </c:pt>
                <c:pt idx="6">
                  <c:v>1174</c:v>
                </c:pt>
                <c:pt idx="7">
                  <c:v>1191</c:v>
                </c:pt>
                <c:pt idx="8">
                  <c:v>1024</c:v>
                </c:pt>
                <c:pt idx="9">
                  <c:v>271</c:v>
                </c:pt>
                <c:pt idx="10">
                  <c:v>1076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C7A-47C8-88A0-81E80643489F}"/>
            </c:ext>
          </c:extLst>
        </c:ser>
        <c:ser>
          <c:idx val="1"/>
          <c:order val="1"/>
          <c:tx>
            <c:strRef>
              <c:f>'% VAR 2005-2023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Solicitudes'!$O$4:$Y$4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  <c:pt idx="10">
                  <c:v>META 2024</c:v>
                </c:pt>
              </c:strCache>
            </c:strRef>
          </c:cat>
          <c:val>
            <c:numRef>
              <c:f>'% VAR 2005-2023 Solicitudes'!$O$6:$Y$6</c:f>
              <c:numCache>
                <c:formatCode>0%</c:formatCode>
                <c:ptCount val="11"/>
                <c:pt idx="0">
                  <c:v>5.8487874465049931E-2</c:v>
                </c:pt>
                <c:pt idx="1">
                  <c:v>3.638814016172507E-2</c:v>
                </c:pt>
                <c:pt idx="2">
                  <c:v>-3.9011703511053317E-3</c:v>
                </c:pt>
                <c:pt idx="3">
                  <c:v>-5.3524804177545689E-2</c:v>
                </c:pt>
                <c:pt idx="4">
                  <c:v>-4.827586206896552E-3</c:v>
                </c:pt>
                <c:pt idx="5">
                  <c:v>-0.32917532917532916</c:v>
                </c:pt>
                <c:pt idx="6">
                  <c:v>0.21280991735537191</c:v>
                </c:pt>
                <c:pt idx="7">
                  <c:v>1.4480408858603067E-2</c:v>
                </c:pt>
                <c:pt idx="8">
                  <c:v>-0.14021830394626364</c:v>
                </c:pt>
                <c:pt idx="9">
                  <c:v>-0.7353515625</c:v>
                </c:pt>
                <c:pt idx="10">
                  <c:v>5.078125E-2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C7A-47C8-88A0-81E80643489F}"/>
            </c:ext>
          </c:extLst>
        </c:ser>
        <c:ser>
          <c:idx val="2"/>
          <c:order val="2"/>
          <c:tx>
            <c:strRef>
              <c:f>'% VAR 2005-2023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F6B7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F-EC7A-47C8-88A0-81E80643489F}"/>
              </c:ext>
            </c:extLst>
          </c:dPt>
          <c:dPt>
            <c:idx val="1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EC7A-47C8-88A0-81E80643489F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2-EC7A-47C8-88A0-81E80643489F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3-EC7A-47C8-88A0-81E80643489F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4-EC7A-47C8-88A0-81E80643489F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5-EC7A-47C8-88A0-81E80643489F}"/>
              </c:ext>
            </c:extLst>
          </c:dPt>
          <c:dPt>
            <c:idx val="19"/>
            <c:bubble3D val="0"/>
            <c:spPr>
              <a:ln>
                <a:solidFill>
                  <a:schemeClr val="accent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7-EC7A-47C8-88A0-81E80643489F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EC7A-47C8-88A0-81E80643489F}"/>
              </c:ext>
            </c:extLst>
          </c:dPt>
          <c:cat>
            <c:strRef>
              <c:f>'% VAR 2005-2023 Solicitudes'!$O$4:$Y$4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  <c:pt idx="10">
                  <c:v>META 2024</c:v>
                </c:pt>
              </c:strCache>
            </c:strRef>
          </c:cat>
          <c:val>
            <c:numRef>
              <c:f>'% VAR 2005-2023 Solicitudes'!$O$7:$Y$7</c:f>
              <c:numCache>
                <c:formatCode>General</c:formatCode>
                <c:ptCount val="11"/>
                <c:pt idx="0">
                  <c:v>889</c:v>
                </c:pt>
                <c:pt idx="1">
                  <c:v>932</c:v>
                </c:pt>
                <c:pt idx="2">
                  <c:v>894</c:v>
                </c:pt>
                <c:pt idx="3">
                  <c:v>887</c:v>
                </c:pt>
                <c:pt idx="4">
                  <c:v>929</c:v>
                </c:pt>
                <c:pt idx="5">
                  <c:v>630</c:v>
                </c:pt>
                <c:pt idx="6">
                  <c:v>906</c:v>
                </c:pt>
                <c:pt idx="7">
                  <c:v>935</c:v>
                </c:pt>
                <c:pt idx="8">
                  <c:v>764</c:v>
                </c:pt>
                <c:pt idx="9">
                  <c:v>204</c:v>
                </c:pt>
                <c:pt idx="10">
                  <c:v>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EC7A-47C8-88A0-81E80643489F}"/>
            </c:ext>
          </c:extLst>
        </c:ser>
        <c:ser>
          <c:idx val="3"/>
          <c:order val="3"/>
          <c:tx>
            <c:strRef>
              <c:f>'% VAR 2005-2023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Solicitudes'!$O$4:$Y$4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  <c:pt idx="10">
                  <c:v>META 2024</c:v>
                </c:pt>
              </c:strCache>
            </c:strRef>
          </c:cat>
          <c:val>
            <c:numRef>
              <c:f>'% VAR 2005-2023 Solicitudes'!$O$8:$Y$8</c:f>
              <c:numCache>
                <c:formatCode>0%</c:formatCode>
                <c:ptCount val="11"/>
                <c:pt idx="0">
                  <c:v>6.0859188544152745E-2</c:v>
                </c:pt>
                <c:pt idx="1">
                  <c:v>4.8368953880764905E-2</c:v>
                </c:pt>
                <c:pt idx="2">
                  <c:v>-4.07725321888412E-2</c:v>
                </c:pt>
                <c:pt idx="3">
                  <c:v>-7.829977628635347E-3</c:v>
                </c:pt>
                <c:pt idx="4">
                  <c:v>4.7350620067643741E-2</c:v>
                </c:pt>
                <c:pt idx="5">
                  <c:v>-0.32185145317545749</c:v>
                </c:pt>
                <c:pt idx="6">
                  <c:v>0.43809523809523809</c:v>
                </c:pt>
                <c:pt idx="7">
                  <c:v>3.2008830022075052E-2</c:v>
                </c:pt>
                <c:pt idx="8">
                  <c:v>-0.18288770053475936</c:v>
                </c:pt>
                <c:pt idx="9">
                  <c:v>-0.73298429319371727</c:v>
                </c:pt>
                <c:pt idx="10">
                  <c:v>-1.4397905759162303E-2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EC7A-47C8-88A0-81E80643489F}"/>
            </c:ext>
          </c:extLst>
        </c:ser>
        <c:ser>
          <c:idx val="4"/>
          <c:order val="4"/>
          <c:tx>
            <c:strRef>
              <c:f>'% VAR 2005-2023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Solicitudes'!$O$4:$Y$4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  <c:pt idx="10">
                  <c:v>META 2024</c:v>
                </c:pt>
              </c:strCache>
            </c:strRef>
          </c:cat>
          <c:val>
            <c:numRef>
              <c:f>'% VAR 2005-2023 Solicitudes'!$O$9:$Y$9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EC7A-47C8-88A0-81E806434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ax val="2000"/>
          <c:min val="0"/>
        </c:scaling>
        <c:delete val="0"/>
        <c:axPos val="l"/>
        <c:majorGridlines>
          <c:spPr>
            <a:ln w="952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n-US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OARC!$L$8:$U$8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</c:strCache>
            </c:strRef>
          </c:cat>
          <c:val>
            <c:numRef>
              <c:f>OARC!$L$9:$U$9</c:f>
              <c:numCache>
                <c:formatCode>_(* #,##0_);_(* \(#,##0\);_(* "-"??_);_(@_)</c:formatCode>
                <c:ptCount val="10"/>
                <c:pt idx="0">
                  <c:v>5681</c:v>
                </c:pt>
                <c:pt idx="1">
                  <c:v>6105</c:v>
                </c:pt>
                <c:pt idx="2">
                  <c:v>6449</c:v>
                </c:pt>
                <c:pt idx="3">
                  <c:v>6839</c:v>
                </c:pt>
                <c:pt idx="4">
                  <c:v>7083</c:v>
                </c:pt>
                <c:pt idx="5">
                  <c:v>6889</c:v>
                </c:pt>
                <c:pt idx="6">
                  <c:v>7013</c:v>
                </c:pt>
                <c:pt idx="7">
                  <c:v>7129</c:v>
                </c:pt>
                <c:pt idx="8">
                  <c:v>7288</c:v>
                </c:pt>
                <c:pt idx="9">
                  <c:v>7125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0A-42FF-BC08-C847763E3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ax val="8000"/>
          <c:min val="5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46902474870880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'!$N$12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'!$N$13:$N$18</c:f>
              <c:numCache>
                <c:formatCode>_(* #,##0_);_(* \(#,##0\);_(* "-"??_);_(@_)</c:formatCode>
                <c:ptCount val="6"/>
                <c:pt idx="0">
                  <c:v>251</c:v>
                </c:pt>
                <c:pt idx="1">
                  <c:v>994</c:v>
                </c:pt>
                <c:pt idx="2">
                  <c:v>49</c:v>
                </c:pt>
                <c:pt idx="3">
                  <c:v>82</c:v>
                </c:pt>
                <c:pt idx="4">
                  <c:v>101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0-4D5E-B213-A6143EC7B173}"/>
            </c:ext>
          </c:extLst>
        </c:ser>
        <c:ser>
          <c:idx val="1"/>
          <c:order val="1"/>
          <c:tx>
            <c:strRef>
              <c:f>'POBL OBJETIVO RECIB '!$O$12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'!$O$13:$O$18</c:f>
              <c:numCache>
                <c:formatCode>_(* #,##0_);_(* \(#,##0\);_(* "-"??_);_(@_)</c:formatCode>
                <c:ptCount val="6"/>
                <c:pt idx="0">
                  <c:v>255</c:v>
                </c:pt>
                <c:pt idx="1">
                  <c:v>1019</c:v>
                </c:pt>
                <c:pt idx="2">
                  <c:v>71</c:v>
                </c:pt>
                <c:pt idx="3">
                  <c:v>78</c:v>
                </c:pt>
                <c:pt idx="4">
                  <c:v>108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0-4D5E-B213-A6143EC7B173}"/>
            </c:ext>
          </c:extLst>
        </c:ser>
        <c:ser>
          <c:idx val="2"/>
          <c:order val="2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_(* #,##0_);_(* \(#,##0\);_(* "-"??_);_(@_)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A0-4D5E-B213-A6143EC7B173}"/>
            </c:ext>
          </c:extLst>
        </c:ser>
        <c:ser>
          <c:idx val="3"/>
          <c:order val="3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_(* #,##0_);_(* \(#,##0\);_(* "-"??_);_(@_)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A0-4D5E-B213-A6143EC7B173}"/>
            </c:ext>
          </c:extLst>
        </c:ser>
        <c:ser>
          <c:idx val="4"/>
          <c:order val="4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_(* #,##0_);_(* \(#,##0\);_(* "-"??_);_(@_)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A0-4D5E-B213-A6143EC7B173}"/>
            </c:ext>
          </c:extLst>
        </c:ser>
        <c:ser>
          <c:idx val="5"/>
          <c:order val="5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_(* #,##0_);_(* \(#,##0\);_(* "-"??_);_(@_)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A0-4D5E-B213-A6143EC7B173}"/>
            </c:ext>
          </c:extLst>
        </c:ser>
        <c:ser>
          <c:idx val="6"/>
          <c:order val="6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_(* #,##0_);_(* \(#,##0\);_(* "-"??_);_(@_)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A0-4D5E-B213-A6143EC7B173}"/>
            </c:ext>
          </c:extLst>
        </c:ser>
        <c:ser>
          <c:idx val="7"/>
          <c:order val="7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_(* #,##0_);_(* \(#,##0\);_(* "-"??_);_(@_)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0A0-4D5E-B213-A6143EC7B173}"/>
            </c:ext>
          </c:extLst>
        </c:ser>
        <c:ser>
          <c:idx val="8"/>
          <c:order val="8"/>
          <c:tx>
            <c:strRef>
              <c:f>'POBL OBJETIVO RECIB '!$V$12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'!$V$13:$V$18</c:f>
              <c:numCache>
                <c:formatCode>_(* #,##0_);_(* \(#,##0\);_(* "-"??_);_(@_)</c:formatCode>
                <c:ptCount val="6"/>
                <c:pt idx="0">
                  <c:v>189</c:v>
                </c:pt>
                <c:pt idx="1">
                  <c:v>647</c:v>
                </c:pt>
                <c:pt idx="2">
                  <c:v>45</c:v>
                </c:pt>
                <c:pt idx="3">
                  <c:v>69</c:v>
                </c:pt>
                <c:pt idx="4">
                  <c:v>70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A0-4D5E-B213-A6143EC7B173}"/>
            </c:ext>
          </c:extLst>
        </c:ser>
        <c:ser>
          <c:idx val="9"/>
          <c:order val="9"/>
          <c:tx>
            <c:strRef>
              <c:f>'POBL OBJETIVO RECIB '!$W$12</c:f>
              <c:strCache>
                <c:ptCount val="1"/>
                <c:pt idx="0">
                  <c:v>2024*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'!$W$13:$W$18</c:f>
              <c:numCache>
                <c:formatCode>_(* #,##0_);_(* \(#,##0\);_(* "-"??_);_(@_)</c:formatCode>
                <c:ptCount val="6"/>
                <c:pt idx="0">
                  <c:v>39</c:v>
                </c:pt>
                <c:pt idx="1">
                  <c:v>176</c:v>
                </c:pt>
                <c:pt idx="2">
                  <c:v>9</c:v>
                </c:pt>
                <c:pt idx="3">
                  <c:v>24</c:v>
                </c:pt>
                <c:pt idx="4">
                  <c:v>20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A0-4D5E-B213-A6143EC7B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096"/>
        <c:crosses val="autoZero"/>
        <c:crossBetween val="between"/>
        <c:majorUnit val="25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2306369676816E-2"/>
          <c:y val="1.8357551584074545E-2"/>
          <c:w val="0.89463307973860273"/>
          <c:h val="0.46504009146615249"/>
        </c:manualLayout>
      </c:layout>
      <c:barChart>
        <c:barDir val="col"/>
        <c:grouping val="clustered"/>
        <c:varyColors val="0"/>
        <c:ser>
          <c:idx val="12"/>
          <c:order val="12"/>
          <c:tx>
            <c:strRef>
              <c:f>'POBL OBJETIVO RECIB '!$N$63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0-4166-A861-FDA0C1B42BD1}"/>
            </c:ext>
          </c:extLst>
        </c:ser>
        <c:ser>
          <c:idx val="13"/>
          <c:order val="13"/>
          <c:tx>
            <c:strRef>
              <c:f>'POBL OBJETIVO RECIB '!$O$63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0-4166-A861-FDA0C1B42BD1}"/>
            </c:ext>
          </c:extLst>
        </c:ser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D0-4166-A861-FDA0C1B42BD1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0-4166-A861-FDA0C1B42BD1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D0-4166-A861-FDA0C1B42BD1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D0-4166-A861-FDA0C1B42BD1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D0-4166-A861-FDA0C1B42BD1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D0-4166-A861-FDA0C1B42BD1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'!$V$64:$V$70</c:f>
              <c:numCache>
                <c:formatCode>0</c:formatCode>
                <c:ptCount val="7"/>
                <c:pt idx="0">
                  <c:v>224</c:v>
                </c:pt>
                <c:pt idx="1">
                  <c:v>600</c:v>
                </c:pt>
                <c:pt idx="2">
                  <c:v>149</c:v>
                </c:pt>
                <c:pt idx="3">
                  <c:v>41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D0-4166-A861-FDA0C1B42BD1}"/>
            </c:ext>
          </c:extLst>
        </c:ser>
        <c:ser>
          <c:idx val="21"/>
          <c:order val="21"/>
          <c:tx>
            <c:strRef>
              <c:f>'POBL OBJETIVO RECIB '!$W$63</c:f>
              <c:strCache>
                <c:ptCount val="1"/>
                <c:pt idx="0">
                  <c:v>2024*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'!$W$64:$W$70</c:f>
              <c:numCache>
                <c:formatCode>_(* #,##0_);_(* \(#,##0\);_(* "-"??_);_(@_)</c:formatCode>
                <c:ptCount val="7"/>
                <c:pt idx="0">
                  <c:v>48</c:v>
                </c:pt>
                <c:pt idx="1">
                  <c:v>143</c:v>
                </c:pt>
                <c:pt idx="2">
                  <c:v>52</c:v>
                </c:pt>
                <c:pt idx="3">
                  <c:v>22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CD0-4166-A861-FDA0C1B42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1CD0-4166-A861-FDA0C1B42BD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CD0-4166-A861-FDA0C1B42BD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'!$D$64:$D$69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127</c:v>
                      </c:pt>
                      <c:pt idx="1">
                        <c:v>324</c:v>
                      </c:pt>
                      <c:pt idx="2">
                        <c:v>43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CD0-4166-A861-FDA0C1B42BD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'!$E$63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'!$E$64:$E$69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159</c:v>
                      </c:pt>
                      <c:pt idx="1">
                        <c:v>324</c:v>
                      </c:pt>
                      <c:pt idx="2">
                        <c:v>32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CD0-4166-A861-FDA0C1B42BD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'!$F$63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'!$F$64:$F$69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177</c:v>
                      </c:pt>
                      <c:pt idx="1">
                        <c:v>402</c:v>
                      </c:pt>
                      <c:pt idx="2">
                        <c:v>49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CD0-4166-A861-FDA0C1B42BD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'!$G$64:$G$69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234</c:v>
                      </c:pt>
                      <c:pt idx="1">
                        <c:v>451</c:v>
                      </c:pt>
                      <c:pt idx="2">
                        <c:v>82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CD0-4166-A861-FDA0C1B42BD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'!$H$64:$H$69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300</c:v>
                      </c:pt>
                      <c:pt idx="1">
                        <c:v>580</c:v>
                      </c:pt>
                      <c:pt idx="2">
                        <c:v>118</c:v>
                      </c:pt>
                      <c:pt idx="3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1CD0-4166-A861-FDA0C1B42BD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'!$I$64:$I$69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364</c:v>
                      </c:pt>
                      <c:pt idx="1">
                        <c:v>715</c:v>
                      </c:pt>
                      <c:pt idx="2">
                        <c:v>137</c:v>
                      </c:pt>
                      <c:pt idx="3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1CD0-4166-A861-FDA0C1B42BD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'!$J$64:$J$67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333</c:v>
                      </c:pt>
                      <c:pt idx="1">
                        <c:v>778</c:v>
                      </c:pt>
                      <c:pt idx="2">
                        <c:v>161</c:v>
                      </c:pt>
                      <c:pt idx="3">
                        <c:v>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1CD0-4166-A861-FDA0C1B42BD1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'!$K$63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'!$K$64:$K$69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268</c:v>
                      </c:pt>
                      <c:pt idx="1">
                        <c:v>687</c:v>
                      </c:pt>
                      <c:pt idx="2">
                        <c:v>126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1CD0-4166-A861-FDA0C1B42BD1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'!$L$64:$L$69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337</c:v>
                      </c:pt>
                      <c:pt idx="1">
                        <c:v>835</c:v>
                      </c:pt>
                      <c:pt idx="2">
                        <c:v>192</c:v>
                      </c:pt>
                      <c:pt idx="3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1CD0-4166-A861-FDA0C1B42BD1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'!$M$63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'!$M$64:$M$69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306</c:v>
                      </c:pt>
                      <c:pt idx="1">
                        <c:v>839</c:v>
                      </c:pt>
                      <c:pt idx="2">
                        <c:v>209</c:v>
                      </c:pt>
                      <c:pt idx="3">
                        <c:v>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1CD0-4166-A861-FDA0C1B42BD1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6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8568728981955E-2"/>
          <c:y val="7.9171096522849288E-2"/>
          <c:w val="0.90501329972855538"/>
          <c:h val="0.42314353294380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'!$J$103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'!$J$104:$J$107</c:f>
              <c:numCache>
                <c:formatCode>_(* #,##0_);_(* \(#,##0\);_(* "-"??_);_(@_)</c:formatCode>
                <c:ptCount val="4"/>
                <c:pt idx="0">
                  <c:v>17</c:v>
                </c:pt>
                <c:pt idx="1">
                  <c:v>20</c:v>
                </c:pt>
                <c:pt idx="2">
                  <c:v>59</c:v>
                </c:pt>
                <c:pt idx="3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9-4785-9491-B6ECB4597AC0}"/>
            </c:ext>
          </c:extLst>
        </c:ser>
        <c:ser>
          <c:idx val="1"/>
          <c:order val="1"/>
          <c:tx>
            <c:strRef>
              <c:f>'POBL OBJETIVO RECIB '!$K$103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'!$K$104:$K$107</c:f>
              <c:numCache>
                <c:formatCode>_(* #,##0_);_(* \(#,##0\);_(* "-"??_);_(@_)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71</c:v>
                </c:pt>
                <c:pt idx="3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9-4785-9491-B6ECB4597AC0}"/>
            </c:ext>
          </c:extLst>
        </c:ser>
        <c:ser>
          <c:idx val="2"/>
          <c:order val="2"/>
          <c:tx>
            <c:strRef>
              <c:f>'POBL OBJETIVO RECIB '!$L$103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'!$L$104:$L$107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A9-4785-9491-B6ECB4597AC0}"/>
            </c:ext>
          </c:extLst>
        </c:ser>
        <c:ser>
          <c:idx val="3"/>
          <c:order val="3"/>
          <c:tx>
            <c:strRef>
              <c:f>'POBL OBJETIVO RECIB '!$M$103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'!$M$104:$M$107</c:f>
              <c:numCache>
                <c:formatCode>_(* #,##0_);_(* \(#,##0\);_(* "-"??_);_(@_)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A9-4785-9491-B6ECB4597AC0}"/>
            </c:ext>
          </c:extLst>
        </c:ser>
        <c:ser>
          <c:idx val="4"/>
          <c:order val="4"/>
          <c:tx>
            <c:strRef>
              <c:f>'POBL OBJETIVO RECIB '!$N$103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'!$N$104:$N$107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A9-4785-9491-B6ECB4597AC0}"/>
            </c:ext>
          </c:extLst>
        </c:ser>
        <c:ser>
          <c:idx val="5"/>
          <c:order val="5"/>
          <c:tx>
            <c:strRef>
              <c:f>'POBL OBJETIVO RECIB '!$O$103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'!$O$104:$O$107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A9-4785-9491-B6ECB4597AC0}"/>
            </c:ext>
          </c:extLst>
        </c:ser>
        <c:ser>
          <c:idx val="6"/>
          <c:order val="6"/>
          <c:tx>
            <c:strRef>
              <c:f>'POBL OBJETIVO RECIB '!$P$103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'!$P$104:$P$107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A9-4785-9491-B6ECB4597AC0}"/>
            </c:ext>
          </c:extLst>
        </c:ser>
        <c:ser>
          <c:idx val="7"/>
          <c:order val="7"/>
          <c:tx>
            <c:strRef>
              <c:f>'POBL OBJETIVO RECIB '!$Q$103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'!$Q$104:$Q$107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A9-4785-9491-B6ECB4597AC0}"/>
            </c:ext>
          </c:extLst>
        </c:ser>
        <c:ser>
          <c:idx val="8"/>
          <c:order val="8"/>
          <c:tx>
            <c:strRef>
              <c:f>'POBL OBJETIVO RECIB '!$R$103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'!$R$104:$R$107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30</c:v>
                </c:pt>
                <c:pt idx="3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A9-4785-9491-B6ECB4597AC0}"/>
            </c:ext>
          </c:extLst>
        </c:ser>
        <c:ser>
          <c:idx val="9"/>
          <c:order val="9"/>
          <c:tx>
            <c:strRef>
              <c:f>'POBL OBJETIVO RECIB '!$S$103</c:f>
              <c:strCache>
                <c:ptCount val="1"/>
                <c:pt idx="0">
                  <c:v>2024*</c:v>
                </c:pt>
              </c:strCache>
            </c:strRef>
          </c:tx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'!$S$104:$S$107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11</c:v>
                </c:pt>
                <c:pt idx="3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A9-4785-9491-B6ECB4597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2220449050175E-2"/>
          <c:y val="2.6426341444221315E-2"/>
          <c:w val="0.89794308723221716"/>
          <c:h val="0.47640625699933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'!$N$147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359-4309-850E-838E8A32C4B6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6359-4309-850E-838E8A32C4B6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'!$N$148:$N$149</c:f>
              <c:numCache>
                <c:formatCode>_(* #,##0_);_(* \(#,##0\);_(* "-"??_);_(@_)</c:formatCode>
                <c:ptCount val="2"/>
                <c:pt idx="0">
                  <c:v>308</c:v>
                </c:pt>
                <c:pt idx="1">
                  <c:v>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9-4309-850E-838E8A32C4B6}"/>
            </c:ext>
          </c:extLst>
        </c:ser>
        <c:ser>
          <c:idx val="1"/>
          <c:order val="1"/>
          <c:tx>
            <c:strRef>
              <c:f>'POBL OBJETIVO RECIB '!$O$147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6359-4309-850E-838E8A32C4B6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'!$O$148:$O$149</c:f>
              <c:numCache>
                <c:formatCode>_(* #,##0_);_(* \(#,##0\);_(* "-"??_);_(@_)</c:formatCode>
                <c:ptCount val="2"/>
                <c:pt idx="0">
                  <c:v>307</c:v>
                </c:pt>
                <c:pt idx="1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59-4309-850E-838E8A32C4B6}"/>
            </c:ext>
          </c:extLst>
        </c:ser>
        <c:ser>
          <c:idx val="2"/>
          <c:order val="2"/>
          <c:tx>
            <c:strRef>
              <c:f>'POBL OBJETIVO RECIB '!$P$147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'!$P$148:$P$149</c:f>
              <c:numCache>
                <c:formatCode>_(* #,##0_);_(* \(#,##0\);_(* "-"??_);_(@_)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59-4309-850E-838E8A32C4B6}"/>
            </c:ext>
          </c:extLst>
        </c:ser>
        <c:ser>
          <c:idx val="3"/>
          <c:order val="3"/>
          <c:tx>
            <c:strRef>
              <c:f>'POBL OBJETIVO RECIB '!$Q$147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'!$Q$148:$Q$149</c:f>
              <c:numCache>
                <c:formatCode>_(* #,##0_);_(* \(#,##0\);_(* "-"??_);_(@_)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359-4309-850E-838E8A32C4B6}"/>
            </c:ext>
          </c:extLst>
        </c:ser>
        <c:ser>
          <c:idx val="4"/>
          <c:order val="4"/>
          <c:tx>
            <c:strRef>
              <c:f>'POBL OBJETIVO RECIB '!$R$147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'!$R$148:$R$149</c:f>
              <c:numCache>
                <c:formatCode>_(* #,##0_);_(* \(#,##0\);_(* "-"??_);_(@_)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59-4309-850E-838E8A32C4B6}"/>
            </c:ext>
          </c:extLst>
        </c:ser>
        <c:ser>
          <c:idx val="5"/>
          <c:order val="5"/>
          <c:tx>
            <c:strRef>
              <c:f>'POBL OBJETIVO RECIB '!$S$147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'!$S$148:$S$149</c:f>
              <c:numCache>
                <c:formatCode>_(* #,##0_);_(* \(#,##0\);_(* "-"??_);_(@_)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359-4309-850E-838E8A32C4B6}"/>
            </c:ext>
          </c:extLst>
        </c:ser>
        <c:ser>
          <c:idx val="6"/>
          <c:order val="6"/>
          <c:tx>
            <c:strRef>
              <c:f>'POBL OBJETIVO RECIB '!$T$147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'!$T$148:$T$149</c:f>
              <c:numCache>
                <c:formatCode>_(* #,##0_);_(* \(#,##0\);_(* "-"??_);_(@_)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59-4309-850E-838E8A32C4B6}"/>
            </c:ext>
          </c:extLst>
        </c:ser>
        <c:ser>
          <c:idx val="7"/>
          <c:order val="7"/>
          <c:tx>
            <c:strRef>
              <c:f>'POBL OBJETIVO RECIB '!$U$147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'!$U$148:$U$149</c:f>
              <c:numCache>
                <c:formatCode>_(* #,##0_);_(* \(#,##0\);_(* "-"??_);_(@_)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359-4309-850E-838E8A32C4B6}"/>
            </c:ext>
          </c:extLst>
        </c:ser>
        <c:ser>
          <c:idx val="8"/>
          <c:order val="8"/>
          <c:tx>
            <c:strRef>
              <c:f>'POBL OBJETIVO RECIB '!$V$147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'!$V$148:$V$149</c:f>
              <c:numCache>
                <c:formatCode>_(* #,##0_);_(* \(#,##0\);_(* "-"??_);_(@_)</c:formatCode>
                <c:ptCount val="2"/>
                <c:pt idx="0">
                  <c:v>149</c:v>
                </c:pt>
                <c:pt idx="1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59-4309-850E-838E8A32C4B6}"/>
            </c:ext>
          </c:extLst>
        </c:ser>
        <c:ser>
          <c:idx val="9"/>
          <c:order val="9"/>
          <c:tx>
            <c:strRef>
              <c:f>'POBL OBJETIVO RECIB '!$W$147</c:f>
              <c:strCache>
                <c:ptCount val="1"/>
                <c:pt idx="0">
                  <c:v>2024*</c:v>
                </c:pt>
              </c:strCache>
            </c:strRef>
          </c:tx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'!$W$148:$W$149</c:f>
              <c:numCache>
                <c:formatCode>_(* #,##0_);_(* \(#,##0\);_(* "-"??_);_(@_)</c:formatCode>
                <c:ptCount val="2"/>
                <c:pt idx="0">
                  <c:v>71</c:v>
                </c:pt>
                <c:pt idx="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359-4309-850E-838E8A32C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50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43564503539043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'!$G$192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'!$G$193:$G$195</c:f>
              <c:numCache>
                <c:formatCode>_(* #,##0_);_(* \(#,##0\);_(* "-"??_);_(@_)</c:formatCode>
                <c:ptCount val="3"/>
                <c:pt idx="0">
                  <c:v>1020</c:v>
                </c:pt>
                <c:pt idx="1">
                  <c:v>346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E-468B-A966-3ECB1F1DBC87}"/>
            </c:ext>
          </c:extLst>
        </c:ser>
        <c:ser>
          <c:idx val="1"/>
          <c:order val="1"/>
          <c:tx>
            <c:strRef>
              <c:f>'POBL OBJETIVO RECIB '!$H$192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42E-468B-A966-3ECB1F1DBC87}"/>
              </c:ext>
            </c:extLst>
          </c:dPt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'!$H$193:$H$195</c:f>
              <c:numCache>
                <c:formatCode>_(* #,##0_);_(* \(#,##0\);_(* "-"??_);_(@_)</c:formatCode>
                <c:ptCount val="3"/>
                <c:pt idx="0">
                  <c:v>1077</c:v>
                </c:pt>
                <c:pt idx="1">
                  <c:v>328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E-468B-A966-3ECB1F1DBC87}"/>
            </c:ext>
          </c:extLst>
        </c:ser>
        <c:ser>
          <c:idx val="2"/>
          <c:order val="2"/>
          <c:tx>
            <c:strRef>
              <c:f>'POBL OBJETIVO RECIB '!$I$192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'!$I$193:$I$195</c:f>
              <c:numCache>
                <c:formatCode>_(* #,##0_);_(* \(#,##0\);_(* "-"??_);_(@_)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2E-468B-A966-3ECB1F1DBC87}"/>
            </c:ext>
          </c:extLst>
        </c:ser>
        <c:ser>
          <c:idx val="3"/>
          <c:order val="3"/>
          <c:tx>
            <c:strRef>
              <c:f>'POBL OBJETIVO RECIB '!$J$192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'!$J$193:$J$195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2E-468B-A966-3ECB1F1DBC87}"/>
            </c:ext>
          </c:extLst>
        </c:ser>
        <c:ser>
          <c:idx val="4"/>
          <c:order val="4"/>
          <c:tx>
            <c:strRef>
              <c:f>'POBL OBJETIVO RECIB '!$K$192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'!$K$193:$K$195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2E-468B-A966-3ECB1F1DBC87}"/>
            </c:ext>
          </c:extLst>
        </c:ser>
        <c:ser>
          <c:idx val="5"/>
          <c:order val="5"/>
          <c:tx>
            <c:strRef>
              <c:f>'POBL OBJETIVO RECIB '!$L$192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'!$L$193:$L$195</c:f>
              <c:numCache>
                <c:formatCode>_(* #,##0_);_(* \(#,##0\);_(* "-"??_);_(@_)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2E-468B-A966-3ECB1F1DBC87}"/>
            </c:ext>
          </c:extLst>
        </c:ser>
        <c:ser>
          <c:idx val="6"/>
          <c:order val="6"/>
          <c:tx>
            <c:strRef>
              <c:f>'POBL OBJETIVO RECIB '!$M$192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'!$M$193:$M$195</c:f>
              <c:numCache>
                <c:formatCode>_(* #,##0_);_(* \(#,##0\);_(* "-"??_);_(@_)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2E-468B-A966-3ECB1F1DBC87}"/>
            </c:ext>
          </c:extLst>
        </c:ser>
        <c:ser>
          <c:idx val="7"/>
          <c:order val="7"/>
          <c:tx>
            <c:strRef>
              <c:f>'POBL OBJETIVO RECIB '!$N$192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'!$N$193:$N$195</c:f>
              <c:numCache>
                <c:formatCode>_(* #,##0_);_(* \(#,##0\);_(* "-"??_);_(@_)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2E-468B-A966-3ECB1F1DBC87}"/>
            </c:ext>
          </c:extLst>
        </c:ser>
        <c:ser>
          <c:idx val="8"/>
          <c:order val="8"/>
          <c:tx>
            <c:strRef>
              <c:f>'POBL OBJETIVO RECIB '!$O$192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'!$O$193:$O$195</c:f>
              <c:numCache>
                <c:formatCode>_(* #,##0_);_(* \(#,##0\);_(* "-"??_);_(@_)</c:formatCode>
                <c:ptCount val="3"/>
                <c:pt idx="0">
                  <c:v>685</c:v>
                </c:pt>
                <c:pt idx="1">
                  <c:v>289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2E-468B-A966-3ECB1F1DBC87}"/>
            </c:ext>
          </c:extLst>
        </c:ser>
        <c:ser>
          <c:idx val="9"/>
          <c:order val="9"/>
          <c:tx>
            <c:strRef>
              <c:f>'POBL OBJETIVO RECIB '!$P$192</c:f>
              <c:strCache>
                <c:ptCount val="1"/>
                <c:pt idx="0">
                  <c:v>2024*</c:v>
                </c:pt>
              </c:strCache>
            </c:strRef>
          </c:tx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'!$P$193:$P$195</c:f>
              <c:numCache>
                <c:formatCode>_(* #,##0_);_(* \(#,##0\);_(* "-"??_);_(@_)</c:formatCode>
                <c:ptCount val="3"/>
                <c:pt idx="0">
                  <c:v>181</c:v>
                </c:pt>
                <c:pt idx="1">
                  <c:v>80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2E-468B-A966-3ECB1F1DB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8E95-4D2D-ACEC-77CD0669D02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8E95-4D2D-ACEC-77CD0669D020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8E95-4D2D-ACEC-77CD0669D020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8E95-4D2D-ACEC-77CD0669D020}"/>
              </c:ext>
            </c:extLst>
          </c:dPt>
          <c:cat>
            <c:strRef>
              <c:f>'POBL OBJ AUTORIZ GENERO '!$N$36:$W$36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</c:strCache>
            </c:strRef>
          </c:cat>
          <c:val>
            <c:numRef>
              <c:f>'POBL OBJ AUTORIZ GENERO '!$N$37:$W$37</c:f>
              <c:numCache>
                <c:formatCode>_(* #,##0_);_(* \(#,##0\);_(* "-"??_);_(@_)</c:formatCode>
                <c:ptCount val="10"/>
                <c:pt idx="0">
                  <c:v>633</c:v>
                </c:pt>
                <c:pt idx="1">
                  <c:v>608</c:v>
                </c:pt>
                <c:pt idx="2">
                  <c:v>670</c:v>
                </c:pt>
                <c:pt idx="3">
                  <c:v>650</c:v>
                </c:pt>
                <c:pt idx="4">
                  <c:v>653</c:v>
                </c:pt>
                <c:pt idx="5">
                  <c:v>426</c:v>
                </c:pt>
                <c:pt idx="6">
                  <c:v>549</c:v>
                </c:pt>
                <c:pt idx="7">
                  <c:v>561</c:v>
                </c:pt>
                <c:pt idx="8">
                  <c:v>490</c:v>
                </c:pt>
                <c:pt idx="9">
                  <c:v>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E95-4D2D-ACEC-77CD0669D020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8E95-4D2D-ACEC-77CD0669D02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8E95-4D2D-ACEC-77CD0669D020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8E95-4D2D-ACEC-77CD0669D020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8E95-4D2D-ACEC-77CD0669D020}"/>
              </c:ext>
            </c:extLst>
          </c:dPt>
          <c:cat>
            <c:strRef>
              <c:f>'POBL OBJ AUTORIZ GENERO '!$N$36:$W$36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</c:strCache>
            </c:strRef>
          </c:cat>
          <c:val>
            <c:numRef>
              <c:f>'POBL OBJ AUTORIZ GENERO '!$N$38:$W$38</c:f>
              <c:numCache>
                <c:formatCode>_(* #,##0_);_(* \(#,##0\);_(* "-"??_);_(@_)</c:formatCode>
                <c:ptCount val="10"/>
                <c:pt idx="0">
                  <c:v>368</c:v>
                </c:pt>
                <c:pt idx="1">
                  <c:v>374</c:v>
                </c:pt>
                <c:pt idx="2">
                  <c:v>396</c:v>
                </c:pt>
                <c:pt idx="3">
                  <c:v>399</c:v>
                </c:pt>
                <c:pt idx="4">
                  <c:v>419</c:v>
                </c:pt>
                <c:pt idx="5">
                  <c:v>289</c:v>
                </c:pt>
                <c:pt idx="6">
                  <c:v>427</c:v>
                </c:pt>
                <c:pt idx="7">
                  <c:v>436</c:v>
                </c:pt>
                <c:pt idx="8">
                  <c:v>358</c:v>
                </c:pt>
                <c:pt idx="9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E95-4D2D-ACEC-77CD0669D020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'!$N$36:$W$36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</c:strCache>
            </c:strRef>
          </c:cat>
          <c:val>
            <c:numRef>
              <c:f>'POBL OBJ AUTORIZ GENERO '!$N$39:$W$39</c:f>
              <c:numCache>
                <c:formatCode>0%</c:formatCode>
                <c:ptCount val="10"/>
                <c:pt idx="0">
                  <c:v>0.58135860979462872</c:v>
                </c:pt>
                <c:pt idx="1">
                  <c:v>0.61513157894736847</c:v>
                </c:pt>
                <c:pt idx="2">
                  <c:v>0.59104477611940298</c:v>
                </c:pt>
                <c:pt idx="3">
                  <c:v>0.61384615384615382</c:v>
                </c:pt>
                <c:pt idx="4">
                  <c:v>0.64165390505359876</c:v>
                </c:pt>
                <c:pt idx="5">
                  <c:v>0.67840375586854462</c:v>
                </c:pt>
                <c:pt idx="6">
                  <c:v>0.77777777777777779</c:v>
                </c:pt>
                <c:pt idx="7">
                  <c:v>0.77718360071301251</c:v>
                </c:pt>
                <c:pt idx="8">
                  <c:v>0.73061224489795917</c:v>
                </c:pt>
                <c:pt idx="9">
                  <c:v>0.70338983050847459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E95-4D2D-ACEC-77CD0669D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DC6E-43B1-8253-3DCE5BEA6398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DC6E-43B1-8253-3DCE5BEA6398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DC6E-43B1-8253-3DCE5BEA6398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DC6E-43B1-8253-3DCE5BEA6398}"/>
              </c:ext>
            </c:extLst>
          </c:dPt>
          <c:cat>
            <c:strRef>
              <c:f>'POBL OBJ AUTORIZ GENERO '!$N$40:$W$40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</c:strCache>
            </c:strRef>
          </c:cat>
          <c:val>
            <c:numRef>
              <c:f>'POBL OBJ AUTORIZ GENERO '!$N$41:$W$41</c:f>
              <c:numCache>
                <c:formatCode>_(* #,##0_);_(* \(#,##0\);_(* "-"??_);_(@_)</c:formatCode>
                <c:ptCount val="10"/>
                <c:pt idx="0">
                  <c:v>851</c:v>
                </c:pt>
                <c:pt idx="1">
                  <c:v>930</c:v>
                </c:pt>
                <c:pt idx="2">
                  <c:v>862</c:v>
                </c:pt>
                <c:pt idx="3">
                  <c:v>800</c:v>
                </c:pt>
                <c:pt idx="4">
                  <c:v>790</c:v>
                </c:pt>
                <c:pt idx="5">
                  <c:v>542</c:v>
                </c:pt>
                <c:pt idx="6">
                  <c:v>625</c:v>
                </c:pt>
                <c:pt idx="7">
                  <c:v>630</c:v>
                </c:pt>
                <c:pt idx="8">
                  <c:v>534</c:v>
                </c:pt>
                <c:pt idx="9">
                  <c:v>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C6E-43B1-8253-3DCE5BEA6398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DC6E-43B1-8253-3DCE5BEA6398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DC6E-43B1-8253-3DCE5BEA6398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DC6E-43B1-8253-3DCE5BEA6398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DC6E-43B1-8253-3DCE5BEA6398}"/>
              </c:ext>
            </c:extLst>
          </c:dPt>
          <c:cat>
            <c:strRef>
              <c:f>'POBL OBJ AUTORIZ GENERO '!$N$40:$W$40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</c:strCache>
            </c:strRef>
          </c:cat>
          <c:val>
            <c:numRef>
              <c:f>'POBL OBJ AUTORIZ GENERO '!$N$42:$W$42</c:f>
              <c:numCache>
                <c:formatCode>_(* #,##0_);_(* \(#,##0\);_(* "-"??_);_(@_)</c:formatCode>
                <c:ptCount val="10"/>
                <c:pt idx="0">
                  <c:v>521</c:v>
                </c:pt>
                <c:pt idx="1">
                  <c:v>558</c:v>
                </c:pt>
                <c:pt idx="2">
                  <c:v>498</c:v>
                </c:pt>
                <c:pt idx="3">
                  <c:v>488</c:v>
                </c:pt>
                <c:pt idx="4">
                  <c:v>510</c:v>
                </c:pt>
                <c:pt idx="5">
                  <c:v>341</c:v>
                </c:pt>
                <c:pt idx="6">
                  <c:v>479</c:v>
                </c:pt>
                <c:pt idx="7">
                  <c:v>499</c:v>
                </c:pt>
                <c:pt idx="8">
                  <c:v>406</c:v>
                </c:pt>
                <c:pt idx="9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C6E-43B1-8253-3DCE5BEA6398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'!$N$40:$W$40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2024*</c:v>
                </c:pt>
              </c:strCache>
            </c:strRef>
          </c:cat>
          <c:val>
            <c:numRef>
              <c:f>'POBL OBJ AUTORIZ GENERO '!$N$43:$W$43</c:f>
              <c:numCache>
                <c:formatCode>0%</c:formatCode>
                <c:ptCount val="10"/>
                <c:pt idx="0">
                  <c:v>0.61222091656874267</c:v>
                </c:pt>
                <c:pt idx="1">
                  <c:v>0.6</c:v>
                </c:pt>
                <c:pt idx="2">
                  <c:v>0.57772621809744784</c:v>
                </c:pt>
                <c:pt idx="3">
                  <c:v>0.61</c:v>
                </c:pt>
                <c:pt idx="4">
                  <c:v>0.64556962025316456</c:v>
                </c:pt>
                <c:pt idx="5">
                  <c:v>0.62915129151291516</c:v>
                </c:pt>
                <c:pt idx="6">
                  <c:v>0.76639999999999997</c:v>
                </c:pt>
                <c:pt idx="7">
                  <c:v>0.79206349206349203</c:v>
                </c:pt>
                <c:pt idx="8">
                  <c:v>0.76029962546816476</c:v>
                </c:pt>
                <c:pt idx="9">
                  <c:v>0.79084967320261434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C6E-43B1-8253-3DCE5BEA6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22/04/2024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22/04/2024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US"/>
            </a:lvl1pPr>
          </a:lstStyle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22/04/2024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22/04/2024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22/04/2024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22/04/2024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22/04/2024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22/04/2024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n-US"/>
            </a:lvl1pPr>
          </a:lstStyle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22/04/2024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/>
            </a:lvl1pPr>
          </a:lstStyle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9156022-4EED-4169-8AF8-1384D62017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2" y="491574"/>
            <a:ext cx="8866565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2015-2024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3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107354"/>
              </p:ext>
            </p:extLst>
          </p:nvPr>
        </p:nvGraphicFramePr>
        <p:xfrm>
          <a:off x="1366165" y="1243451"/>
          <a:ext cx="9459670" cy="478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DAA1687-1170-467D-8D00-0F595F2D02F6}"/>
              </a:ext>
            </a:extLst>
          </p:cNvPr>
          <p:cNvSpPr txBox="1"/>
          <p:nvPr/>
        </p:nvSpPr>
        <p:spPr>
          <a:xfrm>
            <a:off x="4853934" y="6016747"/>
            <a:ext cx="2446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marzo de 2024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73CD6A1-6781-41F4-8100-94BCF038F00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6" y="361391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  <a:ea typeface="+mn-ea"/>
                <a:cs typeface="+mn-cs"/>
              </a:rPr>
              <a:t>EQUIDAD</a:t>
            </a: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7E1A95-8B73-4FE6-977F-C351AEF79FE1}"/>
              </a:ext>
            </a:extLst>
          </p:cNvPr>
          <p:cNvSpPr txBox="1"/>
          <p:nvPr/>
        </p:nvSpPr>
        <p:spPr>
          <a:xfrm>
            <a:off x="4853934" y="6016747"/>
            <a:ext cx="2446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marzo de 2024</a:t>
            </a:r>
          </a:p>
        </p:txBody>
      </p:sp>
      <p:graphicFrame>
        <p:nvGraphicFramePr>
          <p:cNvPr id="13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802258"/>
              </p:ext>
            </p:extLst>
          </p:nvPr>
        </p:nvGraphicFramePr>
        <p:xfrm>
          <a:off x="1701829" y="1094520"/>
          <a:ext cx="8750713" cy="223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408503"/>
              </p:ext>
            </p:extLst>
          </p:nvPr>
        </p:nvGraphicFramePr>
        <p:xfrm>
          <a:off x="1720643" y="3526360"/>
          <a:ext cx="8750713" cy="220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0E9EA48-DFB0-4309-B352-6727F4EFFC8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7E44251-47EA-4EE8-8C45-C7DF96BC489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85F5272-B1BC-4CD7-B242-A87F55C189D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55D45D-C09B-4D25-8B88-59A8F195C3A8}"/>
              </a:ext>
            </a:extLst>
          </p:cNvPr>
          <p:cNvSpPr txBox="1"/>
          <p:nvPr/>
        </p:nvSpPr>
        <p:spPr>
          <a:xfrm>
            <a:off x="4853934" y="6016747"/>
            <a:ext cx="2446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marzo de 2024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43E635E-B4FE-4DA9-89C1-7937CB3BB16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29211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CONAHCYT.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Nacional de Centros Públicos de CONAHCYT.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6AB448-AC6E-4CBE-B6D3-2DCD6B0BA1D4}"/>
              </a:ext>
            </a:extLst>
          </p:cNvPr>
          <p:cNvSpPr txBox="1"/>
          <p:nvPr/>
        </p:nvSpPr>
        <p:spPr>
          <a:xfrm>
            <a:off x="4853934" y="6016747"/>
            <a:ext cx="2446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marzo de 2024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9113B6F-F25F-49A6-BB8E-DE82503A75D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6" y="345836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/>
              </a:rPr>
              <a:t>SOLICITUDES DE CRÉDITO 2015-2024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1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919197"/>
              </p:ext>
            </p:extLst>
          </p:nvPr>
        </p:nvGraphicFramePr>
        <p:xfrm>
          <a:off x="1372515" y="1075775"/>
          <a:ext cx="9446969" cy="487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C2DD4D34-EE0B-4885-8827-5619CBBA4FAC}"/>
              </a:ext>
            </a:extLst>
          </p:cNvPr>
          <p:cNvSpPr txBox="1"/>
          <p:nvPr/>
        </p:nvSpPr>
        <p:spPr>
          <a:xfrm>
            <a:off x="4853934" y="6016747"/>
            <a:ext cx="2446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marzo de 2024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4FE97C4-0637-4CBF-A62F-A0F0D22AF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90" y="393269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2010-2024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/>
        </p:nvGraphicFramePr>
        <p:xfrm>
          <a:off x="1665061" y="1509433"/>
          <a:ext cx="8861878" cy="383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941C28A-F1DD-486E-A442-5EA27BE444A2}"/>
              </a:ext>
            </a:extLst>
          </p:cNvPr>
          <p:cNvSpPr txBox="1"/>
          <p:nvPr/>
        </p:nvSpPr>
        <p:spPr>
          <a:xfrm>
            <a:off x="4853934" y="6016747"/>
            <a:ext cx="2446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marzo de 2024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2167177-5007-4B49-B3E5-E1B01507536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56" y="482975"/>
            <a:ext cx="7231944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2015-2024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3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553167"/>
              </p:ext>
            </p:extLst>
          </p:nvPr>
        </p:nvGraphicFramePr>
        <p:xfrm>
          <a:off x="1960775" y="1191573"/>
          <a:ext cx="7885475" cy="483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78508CA-8998-4DC1-B0EF-E7E2ED55CE60}"/>
              </a:ext>
            </a:extLst>
          </p:cNvPr>
          <p:cNvSpPr txBox="1"/>
          <p:nvPr/>
        </p:nvSpPr>
        <p:spPr>
          <a:xfrm>
            <a:off x="4853934" y="6016747"/>
            <a:ext cx="2446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marzo de 2024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2EA8B2A-D9F1-40F4-93B7-473E875C18F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3" y="544793"/>
            <a:ext cx="7582073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  2015-2024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3" name="3 Gráfico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93763"/>
              </p:ext>
            </p:extLst>
          </p:nvPr>
        </p:nvGraphicFramePr>
        <p:xfrm>
          <a:off x="1911726" y="1389345"/>
          <a:ext cx="8217717" cy="439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6137BB2-6622-4B0E-9B9D-18C0D7C32621}"/>
              </a:ext>
            </a:extLst>
          </p:cNvPr>
          <p:cNvSpPr txBox="1"/>
          <p:nvPr/>
        </p:nvSpPr>
        <p:spPr>
          <a:xfrm>
            <a:off x="4853934" y="6016747"/>
            <a:ext cx="2446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marzo de 2024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D2089A6-CC00-47DB-A5CB-AD97D4D1461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205" y="578282"/>
            <a:ext cx="7420848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2015-2024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7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809855"/>
              </p:ext>
            </p:extLst>
          </p:nvPr>
        </p:nvGraphicFramePr>
        <p:xfrm>
          <a:off x="1600607" y="1294644"/>
          <a:ext cx="8990785" cy="459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50F4BF2-4652-441E-916A-08184AD2CF81}"/>
              </a:ext>
            </a:extLst>
          </p:cNvPr>
          <p:cNvSpPr txBox="1"/>
          <p:nvPr/>
        </p:nvSpPr>
        <p:spPr>
          <a:xfrm>
            <a:off x="4853934" y="6016747"/>
            <a:ext cx="2446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marzo de 2024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5916ED5-FF6B-47D8-9C79-FE7FA6C45A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943" y="389355"/>
            <a:ext cx="6429080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2015-2024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4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897049"/>
              </p:ext>
            </p:extLst>
          </p:nvPr>
        </p:nvGraphicFramePr>
        <p:xfrm>
          <a:off x="1912035" y="1318596"/>
          <a:ext cx="8367929" cy="455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789DF4B-3F9B-435F-88DE-8D621D33CE6B}"/>
              </a:ext>
            </a:extLst>
          </p:cNvPr>
          <p:cNvSpPr txBox="1"/>
          <p:nvPr/>
        </p:nvSpPr>
        <p:spPr>
          <a:xfrm>
            <a:off x="4853934" y="6016747"/>
            <a:ext cx="2446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marzo de 2024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851F618-5145-4105-86EA-DE0B4A17396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Props1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850C1DA-4F33-4888-85C3-A64B85DA1C6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2342</TotalTime>
  <Words>473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Lausanne 250</vt:lpstr>
      <vt:lpstr>Lausanne 300</vt:lpstr>
      <vt:lpstr>Lausanne 350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DE CRÉDITO 2015-2024</vt:lpstr>
      <vt:lpstr>CRÉDITOS EN ADMINISTRACIÓN 2010-2024</vt:lpstr>
      <vt:lpstr>SOLICITUDES RECIBIDAS POR ÁREA DE ESTUDIO  2015-2024</vt:lpstr>
      <vt:lpstr>SOLICITUDES RECIBIDAS POR RANGO DE EDAD   2015-2024</vt:lpstr>
      <vt:lpstr>SOLICITUDES RECIBIDAS POR NIVEL DE ESTUDIOS  2015-2024</vt:lpstr>
      <vt:lpstr>SOLICITUDES RECIBIDAS POR DESTINO  2015-2024</vt:lpstr>
      <vt:lpstr>SOLICITUDES RECIBIDAS POR SECTOR DE PROCEDENCIA  2015-2024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Uso Público</cp:keywords>
  <cp:lastModifiedBy>Aguado López Jorge Angel</cp:lastModifiedBy>
  <cp:revision>149</cp:revision>
  <dcterms:created xsi:type="dcterms:W3CDTF">2021-10-27T16:35:09Z</dcterms:created>
  <dcterms:modified xsi:type="dcterms:W3CDTF">2024-04-22T17:52:36Z</dcterms:modified>
  <cp:category>Uso Público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718ea37f-dc63-45bd-9ae7-d861c552fd91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DocumentSecurityLabel">
    <vt:lpwstr>Uso Público</vt:lpwstr>
  </property>
  <property fmtid="{D5CDD505-2E9C-101B-9397-08002B2CF9AE}" pid="10" name="bjSlideMasterFooterText">
    <vt:lpwstr>Uso Público
Información de acceso público.</vt:lpwstr>
  </property>
  <property fmtid="{D5CDD505-2E9C-101B-9397-08002B2CF9AE}" pid="11" name="X-Metadata 2">
    <vt:lpwstr>4c5a5|||9843a5c6-c895-4b3a-967c-e56e4fe43fee</vt:lpwstr>
  </property>
  <property fmtid="{D5CDD505-2E9C-101B-9397-08002B2CF9AE}" pid="12" name="X-Metadata 1">
    <vt:lpwstr>001: G17681 - 002: 170.70.121.25 - 003: 22/04/2024 11:52:36 a. m.</vt:lpwstr>
  </property>
</Properties>
</file>